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23"/>
  </p:notesMasterIdLst>
  <p:handoutMasterIdLst>
    <p:handoutMasterId r:id="rId24"/>
  </p:handoutMasterIdLst>
  <p:sldIdLst>
    <p:sldId id="257" r:id="rId5"/>
    <p:sldId id="262" r:id="rId6"/>
    <p:sldId id="263" r:id="rId7"/>
    <p:sldId id="264" r:id="rId8"/>
    <p:sldId id="265" r:id="rId9"/>
    <p:sldId id="271" r:id="rId10"/>
    <p:sldId id="268" r:id="rId11"/>
    <p:sldId id="270" r:id="rId12"/>
    <p:sldId id="275" r:id="rId13"/>
    <p:sldId id="276" r:id="rId14"/>
    <p:sldId id="272" r:id="rId15"/>
    <p:sldId id="273" r:id="rId16"/>
    <p:sldId id="274" r:id="rId17"/>
    <p:sldId id="277" r:id="rId18"/>
    <p:sldId id="278" r:id="rId19"/>
    <p:sldId id="267" r:id="rId20"/>
    <p:sldId id="266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8D22F"/>
    <a:srgbClr val="FF3300"/>
    <a:srgbClr val="FCF7F1"/>
    <a:srgbClr val="344529"/>
    <a:srgbClr val="2B3922"/>
    <a:srgbClr val="2E3722"/>
    <a:srgbClr val="B8D233"/>
    <a:srgbClr val="5CC6D6"/>
    <a:srgbClr val="F03F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3567" autoAdjust="0"/>
  </p:normalViewPr>
  <p:slideViewPr>
    <p:cSldViewPr snapToGrid="0">
      <p:cViewPr varScale="1">
        <p:scale>
          <a:sx n="87" d="100"/>
          <a:sy n="87" d="100"/>
        </p:scale>
        <p:origin x="288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832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BC5E3D-5797-4492-8426-658E0E14140D}" type="doc">
      <dgm:prSet loTypeId="urn:microsoft.com/office/officeart/2005/8/layout/vProcess5" loCatId="process" qsTypeId="urn:microsoft.com/office/officeart/2005/8/quickstyle/3d6" qsCatId="3D" csTypeId="urn:microsoft.com/office/officeart/2005/8/colors/colorful3" csCatId="colorful" phldr="1"/>
      <dgm:spPr/>
      <dgm:t>
        <a:bodyPr/>
        <a:lstStyle/>
        <a:p>
          <a:endParaRPr lang="en-SG"/>
        </a:p>
      </dgm:t>
    </dgm:pt>
    <dgm:pt modelId="{F451C586-25F4-4D5B-8AB8-6190E1C8BB21}">
      <dgm:prSet phldrT="[Text]" custT="1"/>
      <dgm:spPr/>
      <dgm:t>
        <a:bodyPr/>
        <a:lstStyle/>
        <a:p>
          <a:r>
            <a:rPr lang="en-US" sz="4000" b="1" dirty="0"/>
            <a:t>Preprocess</a:t>
          </a:r>
          <a:endParaRPr lang="en-SG" sz="4000" b="1" dirty="0"/>
        </a:p>
      </dgm:t>
    </dgm:pt>
    <dgm:pt modelId="{892691E3-21BE-4416-940D-D883EA18BB19}" type="parTrans" cxnId="{EC4D079B-4FF2-49F6-959B-2FA7EED68B36}">
      <dgm:prSet/>
      <dgm:spPr/>
      <dgm:t>
        <a:bodyPr/>
        <a:lstStyle/>
        <a:p>
          <a:endParaRPr lang="en-SG"/>
        </a:p>
      </dgm:t>
    </dgm:pt>
    <dgm:pt modelId="{9B444C88-6318-46DD-A478-B44CC3B99378}" type="sibTrans" cxnId="{EC4D079B-4FF2-49F6-959B-2FA7EED68B36}">
      <dgm:prSet/>
      <dgm:spPr/>
      <dgm:t>
        <a:bodyPr/>
        <a:lstStyle/>
        <a:p>
          <a:endParaRPr lang="en-SG"/>
        </a:p>
      </dgm:t>
    </dgm:pt>
    <dgm:pt modelId="{EA6C718C-1206-49C4-8BC8-2E09F83828E1}">
      <dgm:prSet phldrT="[Text]" custT="1"/>
      <dgm:spPr/>
      <dgm:t>
        <a:bodyPr/>
        <a:lstStyle/>
        <a:p>
          <a:r>
            <a:rPr lang="en-US" sz="4000" b="1" dirty="0"/>
            <a:t>Model</a:t>
          </a:r>
          <a:endParaRPr lang="en-SG" sz="4000" b="1" dirty="0"/>
        </a:p>
      </dgm:t>
    </dgm:pt>
    <dgm:pt modelId="{3FA2E36C-E4F2-431F-8723-2E4F36777AE6}" type="parTrans" cxnId="{CC1D0180-C01E-4245-BE23-1BE6C3205CD7}">
      <dgm:prSet/>
      <dgm:spPr/>
      <dgm:t>
        <a:bodyPr/>
        <a:lstStyle/>
        <a:p>
          <a:endParaRPr lang="en-SG"/>
        </a:p>
      </dgm:t>
    </dgm:pt>
    <dgm:pt modelId="{E8435FAE-916E-474E-8B58-579A9F2FEEB5}" type="sibTrans" cxnId="{CC1D0180-C01E-4245-BE23-1BE6C3205CD7}">
      <dgm:prSet/>
      <dgm:spPr/>
      <dgm:t>
        <a:bodyPr/>
        <a:lstStyle/>
        <a:p>
          <a:endParaRPr lang="en-SG"/>
        </a:p>
      </dgm:t>
    </dgm:pt>
    <dgm:pt modelId="{2E29E34F-BB38-4370-AA83-087050D18B10}">
      <dgm:prSet phldrT="[Text]" custT="1"/>
      <dgm:spPr/>
      <dgm:t>
        <a:bodyPr/>
        <a:lstStyle/>
        <a:p>
          <a:r>
            <a:rPr lang="en-US" sz="4000" b="1" dirty="0"/>
            <a:t>Infer</a:t>
          </a:r>
          <a:endParaRPr lang="en-SG" sz="4000" b="1" dirty="0"/>
        </a:p>
      </dgm:t>
    </dgm:pt>
    <dgm:pt modelId="{93A36004-7C12-445E-A4D4-D0D618CAE3B1}" type="parTrans" cxnId="{B3739DA2-CC78-4976-A8CB-5917B53E5C0F}">
      <dgm:prSet/>
      <dgm:spPr/>
      <dgm:t>
        <a:bodyPr/>
        <a:lstStyle/>
        <a:p>
          <a:endParaRPr lang="en-SG"/>
        </a:p>
      </dgm:t>
    </dgm:pt>
    <dgm:pt modelId="{DE2F1F5D-4F12-491D-A511-3A078F4539D3}" type="sibTrans" cxnId="{B3739DA2-CC78-4976-A8CB-5917B53E5C0F}">
      <dgm:prSet/>
      <dgm:spPr/>
      <dgm:t>
        <a:bodyPr/>
        <a:lstStyle/>
        <a:p>
          <a:endParaRPr lang="en-SG"/>
        </a:p>
      </dgm:t>
    </dgm:pt>
    <dgm:pt modelId="{641366E9-7F43-439C-A929-BD14640FBD1A}" type="pres">
      <dgm:prSet presAssocID="{14BC5E3D-5797-4492-8426-658E0E14140D}" presName="outerComposite" presStyleCnt="0">
        <dgm:presLayoutVars>
          <dgm:chMax val="5"/>
          <dgm:dir/>
          <dgm:resizeHandles val="exact"/>
        </dgm:presLayoutVars>
      </dgm:prSet>
      <dgm:spPr/>
    </dgm:pt>
    <dgm:pt modelId="{49F99236-9335-4F09-BEDD-25B5E8D74765}" type="pres">
      <dgm:prSet presAssocID="{14BC5E3D-5797-4492-8426-658E0E14140D}" presName="dummyMaxCanvas" presStyleCnt="0">
        <dgm:presLayoutVars/>
      </dgm:prSet>
      <dgm:spPr/>
    </dgm:pt>
    <dgm:pt modelId="{38EFC8C9-9F63-486F-8341-D7FC612BD6B5}" type="pres">
      <dgm:prSet presAssocID="{14BC5E3D-5797-4492-8426-658E0E14140D}" presName="ThreeNodes_1" presStyleLbl="node1" presStyleIdx="0" presStyleCnt="3">
        <dgm:presLayoutVars>
          <dgm:bulletEnabled val="1"/>
        </dgm:presLayoutVars>
      </dgm:prSet>
      <dgm:spPr/>
    </dgm:pt>
    <dgm:pt modelId="{85FEB306-C443-4139-90C7-588CFA105DFA}" type="pres">
      <dgm:prSet presAssocID="{14BC5E3D-5797-4492-8426-658E0E14140D}" presName="ThreeNodes_2" presStyleLbl="node1" presStyleIdx="1" presStyleCnt="3">
        <dgm:presLayoutVars>
          <dgm:bulletEnabled val="1"/>
        </dgm:presLayoutVars>
      </dgm:prSet>
      <dgm:spPr/>
    </dgm:pt>
    <dgm:pt modelId="{C8644779-524B-43B1-87EA-CACF94EFF1A0}" type="pres">
      <dgm:prSet presAssocID="{14BC5E3D-5797-4492-8426-658E0E14140D}" presName="ThreeNodes_3" presStyleLbl="node1" presStyleIdx="2" presStyleCnt="3">
        <dgm:presLayoutVars>
          <dgm:bulletEnabled val="1"/>
        </dgm:presLayoutVars>
      </dgm:prSet>
      <dgm:spPr/>
    </dgm:pt>
    <dgm:pt modelId="{1C838726-2CCA-40DF-BB30-2983212F83DF}" type="pres">
      <dgm:prSet presAssocID="{14BC5E3D-5797-4492-8426-658E0E14140D}" presName="ThreeConn_1-2" presStyleLbl="fgAccFollowNode1" presStyleIdx="0" presStyleCnt="2">
        <dgm:presLayoutVars>
          <dgm:bulletEnabled val="1"/>
        </dgm:presLayoutVars>
      </dgm:prSet>
      <dgm:spPr/>
    </dgm:pt>
    <dgm:pt modelId="{E0891286-A17C-4F9B-B82B-9D722901174D}" type="pres">
      <dgm:prSet presAssocID="{14BC5E3D-5797-4492-8426-658E0E14140D}" presName="ThreeConn_2-3" presStyleLbl="fgAccFollowNode1" presStyleIdx="1" presStyleCnt="2">
        <dgm:presLayoutVars>
          <dgm:bulletEnabled val="1"/>
        </dgm:presLayoutVars>
      </dgm:prSet>
      <dgm:spPr/>
    </dgm:pt>
    <dgm:pt modelId="{79DAD6CE-C9C3-4CAF-91DF-0E4B2BE5C7F4}" type="pres">
      <dgm:prSet presAssocID="{14BC5E3D-5797-4492-8426-658E0E14140D}" presName="ThreeNodes_1_text" presStyleLbl="node1" presStyleIdx="2" presStyleCnt="3">
        <dgm:presLayoutVars>
          <dgm:bulletEnabled val="1"/>
        </dgm:presLayoutVars>
      </dgm:prSet>
      <dgm:spPr/>
    </dgm:pt>
    <dgm:pt modelId="{E3439218-07A3-48B2-9EC2-29934168C530}" type="pres">
      <dgm:prSet presAssocID="{14BC5E3D-5797-4492-8426-658E0E14140D}" presName="ThreeNodes_2_text" presStyleLbl="node1" presStyleIdx="2" presStyleCnt="3">
        <dgm:presLayoutVars>
          <dgm:bulletEnabled val="1"/>
        </dgm:presLayoutVars>
      </dgm:prSet>
      <dgm:spPr/>
    </dgm:pt>
    <dgm:pt modelId="{D81D7BD9-DED2-4CDB-9B42-3DEE1E727B24}" type="pres">
      <dgm:prSet presAssocID="{14BC5E3D-5797-4492-8426-658E0E14140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AFCA50B-4B95-47C8-BA46-D98272AE7877}" type="presOf" srcId="{EA6C718C-1206-49C4-8BC8-2E09F83828E1}" destId="{E3439218-07A3-48B2-9EC2-29934168C530}" srcOrd="1" destOrd="0" presId="urn:microsoft.com/office/officeart/2005/8/layout/vProcess5"/>
    <dgm:cxn modelId="{BC69DA16-9795-41F3-9859-F6AF04F61BA2}" type="presOf" srcId="{2E29E34F-BB38-4370-AA83-087050D18B10}" destId="{C8644779-524B-43B1-87EA-CACF94EFF1A0}" srcOrd="0" destOrd="0" presId="urn:microsoft.com/office/officeart/2005/8/layout/vProcess5"/>
    <dgm:cxn modelId="{572E5142-3F22-439F-8269-2EA5C34B80DD}" type="presOf" srcId="{9B444C88-6318-46DD-A478-B44CC3B99378}" destId="{1C838726-2CCA-40DF-BB30-2983212F83DF}" srcOrd="0" destOrd="0" presId="urn:microsoft.com/office/officeart/2005/8/layout/vProcess5"/>
    <dgm:cxn modelId="{CC1D0180-C01E-4245-BE23-1BE6C3205CD7}" srcId="{14BC5E3D-5797-4492-8426-658E0E14140D}" destId="{EA6C718C-1206-49C4-8BC8-2E09F83828E1}" srcOrd="1" destOrd="0" parTransId="{3FA2E36C-E4F2-431F-8723-2E4F36777AE6}" sibTransId="{E8435FAE-916E-474E-8B58-579A9F2FEEB5}"/>
    <dgm:cxn modelId="{F698E484-17FE-4D24-8E84-ABAE0B5FF50F}" type="presOf" srcId="{14BC5E3D-5797-4492-8426-658E0E14140D}" destId="{641366E9-7F43-439C-A929-BD14640FBD1A}" srcOrd="0" destOrd="0" presId="urn:microsoft.com/office/officeart/2005/8/layout/vProcess5"/>
    <dgm:cxn modelId="{EC4D079B-4FF2-49F6-959B-2FA7EED68B36}" srcId="{14BC5E3D-5797-4492-8426-658E0E14140D}" destId="{F451C586-25F4-4D5B-8AB8-6190E1C8BB21}" srcOrd="0" destOrd="0" parTransId="{892691E3-21BE-4416-940D-D883EA18BB19}" sibTransId="{9B444C88-6318-46DD-A478-B44CC3B99378}"/>
    <dgm:cxn modelId="{B3739DA2-CC78-4976-A8CB-5917B53E5C0F}" srcId="{14BC5E3D-5797-4492-8426-658E0E14140D}" destId="{2E29E34F-BB38-4370-AA83-087050D18B10}" srcOrd="2" destOrd="0" parTransId="{93A36004-7C12-445E-A4D4-D0D618CAE3B1}" sibTransId="{DE2F1F5D-4F12-491D-A511-3A078F4539D3}"/>
    <dgm:cxn modelId="{1FA612BE-6731-457D-BEC2-B6F3BBB9CF33}" type="presOf" srcId="{F451C586-25F4-4D5B-8AB8-6190E1C8BB21}" destId="{79DAD6CE-C9C3-4CAF-91DF-0E4B2BE5C7F4}" srcOrd="1" destOrd="0" presId="urn:microsoft.com/office/officeart/2005/8/layout/vProcess5"/>
    <dgm:cxn modelId="{E3D99DD8-29AC-4D92-9258-E7DB3B2C8E2F}" type="presOf" srcId="{2E29E34F-BB38-4370-AA83-087050D18B10}" destId="{D81D7BD9-DED2-4CDB-9B42-3DEE1E727B24}" srcOrd="1" destOrd="0" presId="urn:microsoft.com/office/officeart/2005/8/layout/vProcess5"/>
    <dgm:cxn modelId="{8449D2EA-F7C7-4F46-A9CA-AEEA064E5C49}" type="presOf" srcId="{EA6C718C-1206-49C4-8BC8-2E09F83828E1}" destId="{85FEB306-C443-4139-90C7-588CFA105DFA}" srcOrd="0" destOrd="0" presId="urn:microsoft.com/office/officeart/2005/8/layout/vProcess5"/>
    <dgm:cxn modelId="{3B4F3DF0-07F0-4155-B5B7-BB92B95B24FA}" type="presOf" srcId="{E8435FAE-916E-474E-8B58-579A9F2FEEB5}" destId="{E0891286-A17C-4F9B-B82B-9D722901174D}" srcOrd="0" destOrd="0" presId="urn:microsoft.com/office/officeart/2005/8/layout/vProcess5"/>
    <dgm:cxn modelId="{2EFD62F0-F1E1-4B04-A990-2E7118525B2B}" type="presOf" srcId="{F451C586-25F4-4D5B-8AB8-6190E1C8BB21}" destId="{38EFC8C9-9F63-486F-8341-D7FC612BD6B5}" srcOrd="0" destOrd="0" presId="urn:microsoft.com/office/officeart/2005/8/layout/vProcess5"/>
    <dgm:cxn modelId="{9809EA3A-F67A-405B-BCF8-92FEFEE6803E}" type="presParOf" srcId="{641366E9-7F43-439C-A929-BD14640FBD1A}" destId="{49F99236-9335-4F09-BEDD-25B5E8D74765}" srcOrd="0" destOrd="0" presId="urn:microsoft.com/office/officeart/2005/8/layout/vProcess5"/>
    <dgm:cxn modelId="{0EEB37F8-10AB-4BAF-8C0F-B135F6E2520E}" type="presParOf" srcId="{641366E9-7F43-439C-A929-BD14640FBD1A}" destId="{38EFC8C9-9F63-486F-8341-D7FC612BD6B5}" srcOrd="1" destOrd="0" presId="urn:microsoft.com/office/officeart/2005/8/layout/vProcess5"/>
    <dgm:cxn modelId="{3F8880DE-E1F4-45B4-8011-642D9B14D4B4}" type="presParOf" srcId="{641366E9-7F43-439C-A929-BD14640FBD1A}" destId="{85FEB306-C443-4139-90C7-588CFA105DFA}" srcOrd="2" destOrd="0" presId="urn:microsoft.com/office/officeart/2005/8/layout/vProcess5"/>
    <dgm:cxn modelId="{D5AD6139-1FBA-4F0F-9FF2-3599E70C6C76}" type="presParOf" srcId="{641366E9-7F43-439C-A929-BD14640FBD1A}" destId="{C8644779-524B-43B1-87EA-CACF94EFF1A0}" srcOrd="3" destOrd="0" presId="urn:microsoft.com/office/officeart/2005/8/layout/vProcess5"/>
    <dgm:cxn modelId="{568CD37B-F3E1-47FE-9BF9-61D0BF03D343}" type="presParOf" srcId="{641366E9-7F43-439C-A929-BD14640FBD1A}" destId="{1C838726-2CCA-40DF-BB30-2983212F83DF}" srcOrd="4" destOrd="0" presId="urn:microsoft.com/office/officeart/2005/8/layout/vProcess5"/>
    <dgm:cxn modelId="{AF367E78-9629-497A-9BFD-486C6FE566D8}" type="presParOf" srcId="{641366E9-7F43-439C-A929-BD14640FBD1A}" destId="{E0891286-A17C-4F9B-B82B-9D722901174D}" srcOrd="5" destOrd="0" presId="urn:microsoft.com/office/officeart/2005/8/layout/vProcess5"/>
    <dgm:cxn modelId="{E6F61EBB-C78C-4185-A25F-3EEA9781288C}" type="presParOf" srcId="{641366E9-7F43-439C-A929-BD14640FBD1A}" destId="{79DAD6CE-C9C3-4CAF-91DF-0E4B2BE5C7F4}" srcOrd="6" destOrd="0" presId="urn:microsoft.com/office/officeart/2005/8/layout/vProcess5"/>
    <dgm:cxn modelId="{8FD16384-43BF-4C96-979C-27167253AED1}" type="presParOf" srcId="{641366E9-7F43-439C-A929-BD14640FBD1A}" destId="{E3439218-07A3-48B2-9EC2-29934168C530}" srcOrd="7" destOrd="0" presId="urn:microsoft.com/office/officeart/2005/8/layout/vProcess5"/>
    <dgm:cxn modelId="{75CC3A6B-3D20-404D-911F-95A5624F8E9E}" type="presParOf" srcId="{641366E9-7F43-439C-A929-BD14640FBD1A}" destId="{D81D7BD9-DED2-4CDB-9B42-3DEE1E727B2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EFC8C9-9F63-486F-8341-D7FC612BD6B5}">
      <dsp:nvSpPr>
        <dsp:cNvPr id="0" name=""/>
        <dsp:cNvSpPr/>
      </dsp:nvSpPr>
      <dsp:spPr>
        <a:xfrm>
          <a:off x="0" y="0"/>
          <a:ext cx="7040000" cy="115490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Preprocess</a:t>
          </a:r>
          <a:endParaRPr lang="en-SG" sz="4000" b="1" kern="1200" dirty="0"/>
        </a:p>
      </dsp:txBody>
      <dsp:txXfrm>
        <a:off x="33826" y="33826"/>
        <a:ext cx="5793766" cy="1087254"/>
      </dsp:txXfrm>
    </dsp:sp>
    <dsp:sp modelId="{85FEB306-C443-4139-90C7-588CFA105DFA}">
      <dsp:nvSpPr>
        <dsp:cNvPr id="0" name=""/>
        <dsp:cNvSpPr/>
      </dsp:nvSpPr>
      <dsp:spPr>
        <a:xfrm>
          <a:off x="621176" y="1347390"/>
          <a:ext cx="7040000" cy="1154906"/>
        </a:xfrm>
        <a:prstGeom prst="roundRect">
          <a:avLst>
            <a:gd name="adj" fmla="val 10000"/>
          </a:avLst>
        </a:prstGeom>
        <a:solidFill>
          <a:schemeClr val="accent3">
            <a:hueOff val="-4340306"/>
            <a:satOff val="21273"/>
            <a:lumOff val="8138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Model</a:t>
          </a:r>
          <a:endParaRPr lang="en-SG" sz="4000" b="1" kern="1200" dirty="0"/>
        </a:p>
      </dsp:txBody>
      <dsp:txXfrm>
        <a:off x="655002" y="1381216"/>
        <a:ext cx="5600482" cy="1087254"/>
      </dsp:txXfrm>
    </dsp:sp>
    <dsp:sp modelId="{C8644779-524B-43B1-87EA-CACF94EFF1A0}">
      <dsp:nvSpPr>
        <dsp:cNvPr id="0" name=""/>
        <dsp:cNvSpPr/>
      </dsp:nvSpPr>
      <dsp:spPr>
        <a:xfrm>
          <a:off x="1242352" y="2694780"/>
          <a:ext cx="7040000" cy="1154906"/>
        </a:xfrm>
        <a:prstGeom prst="roundRect">
          <a:avLst>
            <a:gd name="adj" fmla="val 10000"/>
          </a:avLst>
        </a:prstGeom>
        <a:solidFill>
          <a:schemeClr val="accent3">
            <a:hueOff val="-8680613"/>
            <a:satOff val="42546"/>
            <a:lumOff val="16275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Infer</a:t>
          </a:r>
          <a:endParaRPr lang="en-SG" sz="4000" b="1" kern="1200" dirty="0"/>
        </a:p>
      </dsp:txBody>
      <dsp:txXfrm>
        <a:off x="1276178" y="2728606"/>
        <a:ext cx="5600482" cy="1087254"/>
      </dsp:txXfrm>
    </dsp:sp>
    <dsp:sp modelId="{1C838726-2CCA-40DF-BB30-2983212F83DF}">
      <dsp:nvSpPr>
        <dsp:cNvPr id="0" name=""/>
        <dsp:cNvSpPr/>
      </dsp:nvSpPr>
      <dsp:spPr>
        <a:xfrm>
          <a:off x="6289311" y="875803"/>
          <a:ext cx="750688" cy="75068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z="5008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3400" kern="1200"/>
        </a:p>
      </dsp:txBody>
      <dsp:txXfrm>
        <a:off x="6458216" y="875803"/>
        <a:ext cx="412878" cy="564893"/>
      </dsp:txXfrm>
    </dsp:sp>
    <dsp:sp modelId="{E0891286-A17C-4F9B-B82B-9D722901174D}">
      <dsp:nvSpPr>
        <dsp:cNvPr id="0" name=""/>
        <dsp:cNvSpPr/>
      </dsp:nvSpPr>
      <dsp:spPr>
        <a:xfrm>
          <a:off x="6910487" y="2215494"/>
          <a:ext cx="750688" cy="75068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-9413976"/>
            <a:satOff val="67453"/>
            <a:lumOff val="5592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z="5008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3400" kern="1200"/>
        </a:p>
      </dsp:txBody>
      <dsp:txXfrm>
        <a:off x="7079392" y="2215494"/>
        <a:ext cx="412878" cy="564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B515B0-FA3D-45F2-B192-96D6AC397A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5D311-6148-407C-829D-BF6167AE45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0F2A8-D83D-4DF0-9F49-78352BC98753}" type="datetimeFigureOut">
              <a:rPr lang="en-SG" smtClean="0"/>
              <a:t>25/2/2021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D9B2B-80D5-470B-BB9E-82BFDE992F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1707D-637D-4EB3-8149-F929542114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7FEF6-32E0-43E8-AAE9-EE67F50A2CD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0281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19CD2-4A02-476C-969D-B42698E41A66}" type="datetimeFigureOut">
              <a:rPr lang="en-SG" smtClean="0"/>
              <a:t>25/2/2021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779702-EF46-49A3-A5A9-0ADBA8CF9A2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167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79702-EF46-49A3-A5A9-0ADBA8CF9A2F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4279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you to place your attention specifically on the second point.  Now suppose..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79702-EF46-49A3-A5A9-0ADBA8CF9A2F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8884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possibly a cluster of machines.. Only working with Tools and Home Improvement category..</a:t>
            </a:r>
          </a:p>
          <a:p>
            <a:endParaRPr lang="en-US" dirty="0"/>
          </a:p>
          <a:p>
            <a:r>
              <a:rPr lang="en-US" dirty="0"/>
              <a:t>I will be demoing pretrained models later, although very briefly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79702-EF46-49A3-A5A9-0ADBA8CF9A2F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0476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simple words, zero-shot model allows us to classify data, which was not used to build a model. I’m going to run it against my data to compare the results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79702-EF46-49A3-A5A9-0ADBA8CF9A2F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0697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aim is to hopefully be able to gain some useful insights from the categorical data after classification e.g. problems with deliveries, product defects, etc..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79702-EF46-49A3-A5A9-0ADBA8CF9A2F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6199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Pretty standard activities.. Perhaps 2 worth mentioning would be, first.. Some records were found with empty review text.  Now, any data scientist would of course try to impute from other data items.</a:t>
            </a:r>
          </a:p>
          <a:p>
            <a:endParaRPr lang="en-US" dirty="0"/>
          </a:p>
          <a:p>
            <a:r>
              <a:rPr lang="en-US" dirty="0"/>
              <a:t>As it turns out there is a summary column for that.  However, upon inspection, some of the summary data only included rating information e.g. * star(s).</a:t>
            </a:r>
          </a:p>
          <a:p>
            <a:endParaRPr lang="en-US" dirty="0"/>
          </a:p>
          <a:p>
            <a:r>
              <a:rPr lang="en-US" dirty="0"/>
              <a:t>I figured that this would not be helpful, so I only impute otherwise and dropped those with only rating information.</a:t>
            </a:r>
          </a:p>
          <a:p>
            <a:endParaRPr lang="en-US" dirty="0"/>
          </a:p>
          <a:p>
            <a:r>
              <a:rPr lang="en-US" dirty="0"/>
              <a:t>The other thing is regarding the number of words in the review text.  I found some with over 1000 words e.g. ...  So, I checked and found that if I kept it between 5 and 128 words inclusive, I could still retain a large portion of the data.  I dropped those beyond the range.</a:t>
            </a:r>
          </a:p>
          <a:p>
            <a:endParaRPr lang="en-US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79702-EF46-49A3-A5A9-0ADBA8CF9A2F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862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In the </a:t>
            </a:r>
            <a:r>
              <a:rPr lang="en-US" dirty="0" err="1"/>
              <a:t>Gensim</a:t>
            </a:r>
            <a:r>
              <a:rPr lang="en-US" dirty="0"/>
              <a:t> package there are a few LDA models.  The standard one named </a:t>
            </a:r>
            <a:r>
              <a:rPr lang="en-US" dirty="0" err="1"/>
              <a:t>ldamodel</a:t>
            </a:r>
            <a:r>
              <a:rPr lang="en-US" dirty="0"/>
              <a:t> is single core.  </a:t>
            </a:r>
            <a:r>
              <a:rPr lang="en-US" b="0" i="0" dirty="0">
                <a:solidFill>
                  <a:srgbClr val="404040"/>
                </a:solidFill>
                <a:effectLst/>
                <a:latin typeface="dm sans"/>
              </a:rPr>
              <a:t>The algorithm for this is:</a:t>
            </a:r>
            <a:endParaRPr lang="en-US" b="1" i="0" dirty="0">
              <a:solidFill>
                <a:srgbClr val="404040"/>
              </a:solidFill>
              <a:effectLst/>
              <a:latin typeface="dm sans"/>
            </a:endParaRP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dm sans"/>
              </a:rPr>
              <a:t> </a:t>
            </a:r>
            <a:r>
              <a:rPr lang="en-US" b="1" i="0" dirty="0">
                <a:solidFill>
                  <a:srgbClr val="404040"/>
                </a:solidFill>
                <a:effectLst/>
                <a:latin typeface="dm sans"/>
              </a:rPr>
              <a:t>Streamed</a:t>
            </a:r>
            <a:r>
              <a:rPr lang="en-US" b="0" i="0" dirty="0">
                <a:solidFill>
                  <a:srgbClr val="404040"/>
                </a:solidFill>
                <a:effectLst/>
                <a:latin typeface="dm sans"/>
              </a:rPr>
              <a:t>: processes documents sequentially, no random access required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dm sans"/>
              </a:rPr>
              <a:t> Runs in </a:t>
            </a:r>
            <a:r>
              <a:rPr lang="en-US" b="1" i="0" dirty="0">
                <a:solidFill>
                  <a:srgbClr val="404040"/>
                </a:solidFill>
                <a:effectLst/>
                <a:latin typeface="dm sans"/>
              </a:rPr>
              <a:t>constant memory</a:t>
            </a:r>
            <a:r>
              <a:rPr lang="en-US" b="0" i="0" dirty="0">
                <a:solidFill>
                  <a:srgbClr val="404040"/>
                </a:solidFill>
                <a:effectLst/>
                <a:latin typeface="dm sans"/>
              </a:rPr>
              <a:t> 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dm sans"/>
              </a:rPr>
              <a:t>w.r.t.</a:t>
            </a:r>
            <a:r>
              <a:rPr lang="en-US" b="0" i="0" dirty="0">
                <a:solidFill>
                  <a:srgbClr val="404040"/>
                </a:solidFill>
                <a:effectLst/>
                <a:latin typeface="dm sans"/>
              </a:rPr>
              <a:t> the number of documents: the size of the training corpus does not affect memory footprint i.e. can process corpora larger than available RAM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dm sans"/>
              </a:rPr>
              <a:t> Is </a:t>
            </a:r>
            <a:r>
              <a:rPr lang="en-US" b="1" i="0" dirty="0">
                <a:solidFill>
                  <a:srgbClr val="404040"/>
                </a:solidFill>
                <a:effectLst/>
                <a:latin typeface="dm sans"/>
              </a:rPr>
              <a:t>distributed</a:t>
            </a:r>
            <a:r>
              <a:rPr lang="en-US" b="0" i="0" dirty="0">
                <a:solidFill>
                  <a:srgbClr val="404040"/>
                </a:solidFill>
                <a:effectLst/>
                <a:latin typeface="dm sans"/>
              </a:rPr>
              <a:t>: makes use of a cluster of machines, if available</a:t>
            </a:r>
          </a:p>
          <a:p>
            <a:pPr algn="l" fontAlgn="base">
              <a:buFont typeface="+mj-lt"/>
              <a:buNone/>
            </a:pPr>
            <a:endParaRPr lang="en-US" b="0" i="0" dirty="0">
              <a:solidFill>
                <a:srgbClr val="404040"/>
              </a:solidFill>
              <a:effectLst/>
              <a:latin typeface="dm sans"/>
            </a:endParaRPr>
          </a:p>
          <a:p>
            <a:pPr algn="l" fontAlgn="base">
              <a:buFont typeface="+mj-lt"/>
              <a:buNone/>
            </a:pPr>
            <a:r>
              <a:rPr lang="en-US" b="0" i="0" dirty="0">
                <a:solidFill>
                  <a:srgbClr val="404040"/>
                </a:solidFill>
                <a:effectLst/>
                <a:latin typeface="dm sans"/>
              </a:rPr>
              <a:t>There is also the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dm sans"/>
              </a:rPr>
              <a:t>ldamulticore</a:t>
            </a:r>
            <a:r>
              <a:rPr lang="en-US" b="0" i="0" dirty="0">
                <a:solidFill>
                  <a:srgbClr val="404040"/>
                </a:solidFill>
                <a:effectLst/>
                <a:latin typeface="dm sans"/>
              </a:rPr>
              <a:t>, which is essentially the same algorithm but parallelized for multiprocessing</a:t>
            </a:r>
          </a:p>
          <a:p>
            <a:pPr algn="l" fontAlgn="base">
              <a:buFont typeface="+mj-lt"/>
              <a:buNone/>
            </a:pPr>
            <a:endParaRPr lang="en-US" b="0" i="0" dirty="0">
              <a:solidFill>
                <a:srgbClr val="404040"/>
              </a:solidFill>
              <a:effectLst/>
              <a:latin typeface="dm sans"/>
            </a:endParaRPr>
          </a:p>
          <a:p>
            <a:pPr algn="l" fontAlgn="base">
              <a:buFont typeface="+mj-lt"/>
              <a:buNone/>
            </a:pPr>
            <a:r>
              <a:rPr lang="en-US" b="0" i="0" dirty="0">
                <a:solidFill>
                  <a:srgbClr val="404040"/>
                </a:solidFill>
                <a:effectLst/>
                <a:latin typeface="dm sans"/>
              </a:rPr>
              <a:t>Naturally, I ended up using the latter as my baseline model and then subsequently compared it with Mallet’s model</a:t>
            </a:r>
          </a:p>
          <a:p>
            <a:pPr algn="l" fontAlgn="base">
              <a:buFont typeface="+mj-lt"/>
              <a:buNone/>
            </a:pPr>
            <a:endParaRPr lang="en-US" b="0" i="0" dirty="0">
              <a:solidFill>
                <a:srgbClr val="404040"/>
              </a:solidFill>
              <a:effectLst/>
              <a:latin typeface="dm sans"/>
            </a:endParaRPr>
          </a:p>
          <a:p>
            <a:pPr algn="l" fontAlgn="base">
              <a:buFont typeface="+mj-lt"/>
              <a:buNone/>
            </a:pPr>
            <a:r>
              <a:rPr lang="en-SG" dirty="0"/>
              <a:t>Mallet is a Java topic modelling toolkit provided as a Python wrapper in </a:t>
            </a:r>
            <a:r>
              <a:rPr lang="en-SG" dirty="0" err="1"/>
              <a:t>Gensim</a:t>
            </a:r>
            <a:r>
              <a:rPr lang="en-SG" dirty="0"/>
              <a:t>, Java RE..  Mallet however, requires the entire corpus to be kept in RAM while training</a:t>
            </a:r>
          </a:p>
          <a:p>
            <a:pPr algn="l" fontAlgn="base">
              <a:buFont typeface="+mj-lt"/>
              <a:buNone/>
            </a:pPr>
            <a:endParaRPr lang="en-SG" dirty="0"/>
          </a:p>
          <a:p>
            <a:pPr algn="l" fontAlgn="base">
              <a:buFont typeface="+mj-lt"/>
              <a:buNone/>
            </a:pPr>
            <a:r>
              <a:rPr lang="en-SG" dirty="0"/>
              <a:t>The other difference between the two is that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dm sans"/>
              </a:rPr>
              <a:t>ldamulticore</a:t>
            </a:r>
            <a:r>
              <a:rPr lang="en-US" b="0" i="0" dirty="0">
                <a:solidFill>
                  <a:srgbClr val="404040"/>
                </a:solidFill>
                <a:effectLst/>
                <a:latin typeface="dm sans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uses Variational Bayes Sampling while Mallet uses Gibbs Sampling, which is more precise but slower</a:t>
            </a:r>
          </a:p>
          <a:p>
            <a:pPr algn="l" fontAlgn="base">
              <a:buFont typeface="+mj-lt"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79702-EF46-49A3-A5A9-0ADBA8CF9A2F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7171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Ignore the meaning of the words for now..</a:t>
            </a:r>
          </a:p>
          <a:p>
            <a:endParaRPr lang="en-US" dirty="0"/>
          </a:p>
          <a:p>
            <a:r>
              <a:rPr lang="en-US" dirty="0"/>
              <a:t>Each line.. Each colour.. Colour of the document box..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79702-EF46-49A3-A5A9-0ADBA8CF9A2F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6340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Translated to NLP terms, it is a measure of the degree of semantic similarity between the high scoring terms of a topic.</a:t>
            </a:r>
          </a:p>
          <a:p>
            <a:endParaRPr lang="en-US" dirty="0"/>
          </a:p>
          <a:p>
            <a:r>
              <a:rPr lang="en-US" dirty="0"/>
              <a:t>Based on what I’ve read..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79702-EF46-49A3-A5A9-0ADBA8CF9A2F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74434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probably the best LDA visualization to explain the results of the modelling, not to say that the rest are not important</a:t>
            </a:r>
          </a:p>
          <a:p>
            <a:endParaRPr lang="en-US" dirty="0"/>
          </a:p>
          <a:p>
            <a:r>
              <a:rPr lang="en-US" dirty="0"/>
              <a:t>In my demo at the end I will go through this in more detail.  This vis provides some interactivity that you cannot experience here because this is just a captured image</a:t>
            </a:r>
          </a:p>
          <a:p>
            <a:endParaRPr lang="en-SG" dirty="0"/>
          </a:p>
          <a:p>
            <a:r>
              <a:rPr lang="en-SG" dirty="0"/>
              <a:t>For now just note that there are 30 topics represented here by the circles on the left.  The </a:t>
            </a:r>
            <a:r>
              <a:rPr lang="en-SG" dirty="0" err="1"/>
              <a:t>intertopic</a:t>
            </a:r>
            <a:r>
              <a:rPr lang="en-SG" dirty="0"/>
              <a:t> distance is approximated in this 2D space thru dimensionality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79702-EF46-49A3-A5A9-0ADBA8CF9A2F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0723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t-Distributed Stochastic Neighbor Embedding (t-SNE) is an unsupervised, non-linear technique primarily used for data exploration and visualizing high-dimensional data</a:t>
            </a:r>
          </a:p>
          <a:p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in simpler terms, it provides you a feel of how the data is arranged in a high-dimensional space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79702-EF46-49A3-A5A9-0ADBA8CF9A2F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8880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list of the top 3 documents or reviews with the highest proportion of the dominant topic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779702-EF46-49A3-A5A9-0ADBA8CF9A2F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5447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25/2/2021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25/2/2021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25/2/2021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25/2/2021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25/2/2021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s://towardsdatascience.com/t-distributed-stochastic-neighbor-embedding-t-sne-bb60ff10956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sers.ics.aalto.fi/praiko/papers/step10.pdf" TargetMode="Externa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s://www.machinelearningplus.com/nlp/topic-modeling-visualization-how-to-present-results-lda-model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webp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evaluate-topic-model-in-python-latent-dirichlet-allocation-lda-7d57484bb5d0" TargetMode="Externa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3400" spc="100" dirty="0">
                <a:solidFill>
                  <a:srgbClr val="F8D22F"/>
                </a:solidFill>
                <a:latin typeface="Proxima Nova Rg" panose="02000506030000020004" pitchFamily="50" charset="0"/>
                <a:cs typeface="Segoe UI" panose="020B0502040204020203" pitchFamily="34" charset="0"/>
              </a:rPr>
              <a:t>A</a:t>
            </a:r>
            <a:r>
              <a:rPr lang="en-US" sz="2800" spc="100" dirty="0">
                <a:solidFill>
                  <a:srgbClr val="F8D22F"/>
                </a:solidFill>
                <a:latin typeface="Proxima Nova Rg" panose="02000506030000020004" pitchFamily="50" charset="0"/>
                <a:cs typeface="Segoe UI" panose="020B0502040204020203" pitchFamily="34" charset="0"/>
              </a:rPr>
              <a:t>mazon</a:t>
            </a:r>
            <a:r>
              <a:rPr lang="en-US" sz="3600" spc="100" dirty="0">
                <a:solidFill>
                  <a:srgbClr val="F8D22F"/>
                </a:solidFill>
                <a:latin typeface="Proxima Nova Rg" panose="02000506030000020004" pitchFamily="50" charset="0"/>
                <a:cs typeface="Segoe UI" panose="020B0502040204020203" pitchFamily="34" charset="0"/>
              </a:rPr>
              <a:t> </a:t>
            </a:r>
            <a:r>
              <a:rPr lang="en-US" sz="3400" spc="100" dirty="0">
                <a:solidFill>
                  <a:srgbClr val="F8D22F"/>
                </a:solidFill>
                <a:latin typeface="Proxima Nova Rg" panose="02000506030000020004" pitchFamily="50" charset="0"/>
                <a:cs typeface="Segoe UI" panose="020B0502040204020203" pitchFamily="34" charset="0"/>
              </a:rPr>
              <a:t>R</a:t>
            </a:r>
            <a:r>
              <a:rPr lang="en-US" sz="2800" spc="100" dirty="0">
                <a:solidFill>
                  <a:srgbClr val="F8D22F"/>
                </a:solidFill>
                <a:latin typeface="Proxima Nova Rg" panose="02000506030000020004" pitchFamily="50" charset="0"/>
                <a:cs typeface="Segoe UI" panose="020B0502040204020203" pitchFamily="34" charset="0"/>
              </a:rPr>
              <a:t>eviews</a:t>
            </a:r>
            <a:r>
              <a:rPr lang="en-US" sz="3600" spc="100" dirty="0">
                <a:solidFill>
                  <a:srgbClr val="F8D22F"/>
                </a:solidFill>
                <a:latin typeface="Proxima Nova Rg" panose="02000506030000020004" pitchFamily="50" charset="0"/>
                <a:cs typeface="Segoe UI" panose="020B0502040204020203" pitchFamily="34" charset="0"/>
              </a:rPr>
              <a:t> </a:t>
            </a:r>
            <a:r>
              <a:rPr lang="en-US" sz="4000" spc="100" dirty="0">
                <a:solidFill>
                  <a:srgbClr val="F8D22F"/>
                </a:solidFill>
                <a:latin typeface="Proxima Nova Rg" panose="02000506030000020004" pitchFamily="50" charset="0"/>
                <a:cs typeface="Segoe UI" panose="020B0502040204020203" pitchFamily="34" charset="0"/>
              </a:rPr>
              <a:t>C</a:t>
            </a:r>
            <a:r>
              <a:rPr lang="en-US" sz="3200" spc="100" dirty="0">
                <a:solidFill>
                  <a:srgbClr val="F8D22F"/>
                </a:solidFill>
                <a:latin typeface="Proxima Nova Rg" panose="02000506030000020004" pitchFamily="50" charset="0"/>
                <a:cs typeface="Segoe UI" panose="020B0502040204020203" pitchFamily="34" charset="0"/>
              </a:rPr>
              <a:t>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</a:rPr>
              <a:t>Steven Lee | DSI 19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CC9261-1739-44AE-A343-7B2E85504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67180" y="372624"/>
            <a:ext cx="11457640" cy="6112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E3934-17F2-4E5A-8B60-82A8572BFB3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rgbClr val="F8D22F"/>
                </a:solidFill>
              </a:rPr>
              <a:t>Infer</a:t>
            </a:r>
            <a:endParaRPr lang="en-SG" sz="3600" b="1" dirty="0">
              <a:solidFill>
                <a:srgbClr val="F8D22F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C6CA5D9-6BCB-49DD-9ACF-93069A412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2360298" y="1905000"/>
            <a:ext cx="5600726" cy="4048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3537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CC9261-1739-44AE-A343-7B2E85504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67180" y="372624"/>
            <a:ext cx="11457640" cy="6112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E3934-17F2-4E5A-8B60-82A8572BFB3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rgbClr val="F8D22F"/>
                </a:solidFill>
              </a:rPr>
              <a:t>Infer</a:t>
            </a:r>
            <a:endParaRPr lang="en-SG" sz="3600" b="1" dirty="0">
              <a:solidFill>
                <a:srgbClr val="F8D22F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C6CA5D9-6BCB-49DD-9ACF-93069A412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1956561" y="1905000"/>
            <a:ext cx="6397315" cy="4048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54291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CC9261-1739-44AE-A343-7B2E85504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67180" y="372624"/>
            <a:ext cx="11457640" cy="6112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E3934-17F2-4E5A-8B60-82A8572BFB3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rgbClr val="F8D22F"/>
                </a:solidFill>
              </a:rPr>
              <a:t>Infer</a:t>
            </a:r>
            <a:endParaRPr lang="en-SG" sz="3600" b="1" dirty="0">
              <a:solidFill>
                <a:srgbClr val="F8D22F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C6CA5D9-6BCB-49DD-9ACF-93069A412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2220687" y="1740878"/>
            <a:ext cx="5961185" cy="42122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6671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CC9261-1739-44AE-A343-7B2E85504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67180" y="372624"/>
            <a:ext cx="11457640" cy="6112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E3934-17F2-4E5A-8B60-82A8572BFB3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rgbClr val="F8D22F"/>
                </a:solidFill>
              </a:rPr>
              <a:t>Infer</a:t>
            </a:r>
            <a:endParaRPr lang="en-SG" sz="3600" b="1" dirty="0">
              <a:solidFill>
                <a:srgbClr val="F8D22F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C6CA5D9-6BCB-49DD-9ACF-93069A412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rcRect/>
          <a:stretch/>
        </p:blipFill>
        <p:spPr>
          <a:xfrm>
            <a:off x="2514951" y="1740878"/>
            <a:ext cx="5416194" cy="42122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D8FB4E-063F-40A1-8C6C-5C2DF4660B9C}"/>
              </a:ext>
            </a:extLst>
          </p:cNvPr>
          <p:cNvSpPr txBox="1"/>
          <p:nvPr/>
        </p:nvSpPr>
        <p:spPr>
          <a:xfrm>
            <a:off x="7668005" y="6032529"/>
            <a:ext cx="3400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99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T-distributed Stochastic Neighbor Embedding(t-SNE)</a:t>
            </a:r>
            <a:endParaRPr lang="en-SG" sz="10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36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CC9261-1739-44AE-A343-7B2E85504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67180" y="372624"/>
            <a:ext cx="11457640" cy="6112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E3934-17F2-4E5A-8B60-82A8572BFB3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rgbClr val="F8D22F"/>
                </a:solidFill>
              </a:rPr>
              <a:t>Infer</a:t>
            </a:r>
            <a:endParaRPr lang="en-SG" sz="3600" b="1" dirty="0">
              <a:solidFill>
                <a:srgbClr val="F8D22F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C6CA5D9-6BCB-49DD-9ACF-93069A412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1594689" y="2120041"/>
            <a:ext cx="7801358" cy="3166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5531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CC9261-1739-44AE-A343-7B2E85504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67180" y="372624"/>
            <a:ext cx="11457640" cy="6112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E3934-17F2-4E5A-8B60-82A8572BFB3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rgbClr val="F8D22F"/>
                </a:solidFill>
              </a:rPr>
              <a:t>Infer</a:t>
            </a:r>
            <a:endParaRPr lang="en-SG" sz="3600" b="1" dirty="0">
              <a:solidFill>
                <a:srgbClr val="F8D22F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C6CA5D9-6BCB-49DD-9ACF-93069A412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rcRect/>
          <a:stretch/>
        </p:blipFill>
        <p:spPr>
          <a:xfrm>
            <a:off x="1516461" y="1903163"/>
            <a:ext cx="7872570" cy="37649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54050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0FA812-620F-4DBB-ACE7-CAB82507E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67180" y="372624"/>
            <a:ext cx="11457640" cy="6112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E3934-17F2-4E5A-8B60-82A8572BFB3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rgbClr val="F8D22F"/>
                </a:solidFill>
              </a:rPr>
              <a:t>Key Factors</a:t>
            </a:r>
            <a:br>
              <a:rPr lang="en-US" sz="3600" b="1" dirty="0">
                <a:solidFill>
                  <a:srgbClr val="F8D22F"/>
                </a:solidFill>
              </a:rPr>
            </a:br>
            <a:r>
              <a:rPr lang="en-US" sz="2000" spc="200" dirty="0">
                <a:solidFill>
                  <a:srgbClr val="F8D22F"/>
                </a:solidFill>
              </a:rPr>
              <a:t>for Good Segregation of Topics</a:t>
            </a:r>
            <a:endParaRPr lang="en-SG" sz="2000" spc="200" dirty="0">
              <a:solidFill>
                <a:srgbClr val="F8D22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ABAC47-9CC7-4BFD-96D2-CEDF8CDB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r>
              <a:rPr lang="en-US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Quality of text processing</a:t>
            </a:r>
          </a:p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r>
              <a:rPr lang="en-US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Variety of topics covered in the text</a:t>
            </a:r>
          </a:p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r>
              <a:rPr lang="en-US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Choice of modelling algorithm</a:t>
            </a:r>
          </a:p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r>
              <a:rPr lang="en-US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Number of topics parameter provided to the algorithm</a:t>
            </a:r>
          </a:p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r>
              <a:rPr lang="en-US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Tunning parameters of the algorithm</a:t>
            </a:r>
            <a:endParaRPr lang="en-SG" sz="1800" dirty="0">
              <a:solidFill>
                <a:schemeClr val="bg1"/>
              </a:solidFill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825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99E930-CD1B-4B68-9B3C-50F95AA11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67180" y="372624"/>
            <a:ext cx="11457640" cy="6112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E3934-17F2-4E5A-8B60-82A8572BFB3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rgbClr val="F8D22F"/>
                </a:solidFill>
              </a:rPr>
              <a:t>Recommendations / Next Steps</a:t>
            </a:r>
            <a:endParaRPr lang="en-SG" sz="3600" b="1" dirty="0">
              <a:solidFill>
                <a:srgbClr val="F8D22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ABAC47-9CC7-4BFD-96D2-CEDF8CDB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r>
              <a:rPr lang="en-US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Get a machine with a more powerful CPU and more RAM</a:t>
            </a:r>
          </a:p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r>
              <a:rPr lang="en-US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Include more review data from other product categories</a:t>
            </a:r>
          </a:p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r>
              <a:rPr lang="en-US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Model hyperparameters tuning</a:t>
            </a:r>
          </a:p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r>
              <a:rPr lang="en-US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Explore pretrained models and retraining them</a:t>
            </a:r>
          </a:p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endParaRPr lang="en-SG" sz="1800" dirty="0">
              <a:solidFill>
                <a:schemeClr val="bg1"/>
              </a:solidFill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12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71F4077-D599-4E46-B875-0E37C5502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67180" y="372624"/>
            <a:ext cx="11457640" cy="6112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E3934-17F2-4E5A-8B60-82A8572BF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36732"/>
            <a:ext cx="10058400" cy="1371600"/>
          </a:xfrm>
          <a:effectLst/>
        </p:spPr>
        <p:txBody>
          <a:bodyPr>
            <a:normAutofit/>
          </a:bodyPr>
          <a:lstStyle/>
          <a:p>
            <a:pPr algn="r"/>
            <a:endParaRPr lang="en-SG" sz="3600" b="1" spc="200" dirty="0">
              <a:solidFill>
                <a:schemeClr val="bg1"/>
              </a:solidFill>
              <a:effectLst>
                <a:outerShdw blurRad="60007" dir="1500000" sy="-30000" kx="8004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D8201-D4BC-409E-81B5-BDB16919506D}"/>
              </a:ext>
            </a:extLst>
          </p:cNvPr>
          <p:cNvSpPr txBox="1"/>
          <p:nvPr/>
        </p:nvSpPr>
        <p:spPr>
          <a:xfrm>
            <a:off x="3573514" y="3289878"/>
            <a:ext cx="5044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8D22F"/>
                </a:solidFill>
              </a:rPr>
              <a:t>Demo Mode!</a:t>
            </a:r>
            <a:endParaRPr lang="en-SG" sz="6000" b="1" dirty="0">
              <a:solidFill>
                <a:srgbClr val="F8D2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908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5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8A438C7-F035-42D9-A03A-74C13C88F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67180" y="372624"/>
            <a:ext cx="11457640" cy="6112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E3934-17F2-4E5A-8B60-82A8572BFB3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rgbClr val="F8D22F"/>
                </a:solidFill>
              </a:rPr>
              <a:t>Problem Statement</a:t>
            </a:r>
            <a:endParaRPr lang="en-SG" sz="3600" b="1" dirty="0">
              <a:solidFill>
                <a:srgbClr val="F8D22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0FFC5-DF91-40B1-8484-EB1508EF0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rgbClr val="FFC000"/>
              </a:buClr>
              <a:buNone/>
            </a:pPr>
            <a:r>
              <a:rPr lang="en-US" sz="2800" b="1" dirty="0">
                <a:solidFill>
                  <a:schemeClr val="bg1"/>
                </a:solidFill>
                <a:latin typeface="+mj-lt"/>
              </a:rPr>
              <a:t>Amazon Dataset</a:t>
            </a:r>
          </a:p>
          <a:p>
            <a:pPr>
              <a:buClr>
                <a:srgbClr val="FFC000"/>
              </a:buClr>
              <a:buSzPct val="80000"/>
              <a:buFont typeface="Wingdings" panose="05000000000000000000" pitchFamily="2" charset="2"/>
              <a:buChar char=""/>
            </a:pPr>
            <a:r>
              <a:rPr lang="en-US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34GB raw review data with 233.1 million reviews (May 1996 - Oct 2018)</a:t>
            </a:r>
          </a:p>
          <a:p>
            <a:pPr>
              <a:buClr>
                <a:srgbClr val="FFC000"/>
              </a:buClr>
              <a:buSzPct val="80000"/>
              <a:buFont typeface="Wingdings" panose="05000000000000000000" pitchFamily="2" charset="2"/>
              <a:buChar char=""/>
            </a:pPr>
            <a:r>
              <a:rPr lang="en-US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12GB product meta data of 15.5 million products</a:t>
            </a:r>
          </a:p>
          <a:p>
            <a:pPr>
              <a:buClr>
                <a:srgbClr val="FFC000"/>
              </a:buClr>
              <a:buSzPct val="80000"/>
              <a:buFont typeface="Wingdings" panose="05000000000000000000" pitchFamily="2" charset="2"/>
              <a:buChar char=""/>
            </a:pPr>
            <a:r>
              <a:rPr lang="en-US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That is a whole lot of data to just do sentiment analysis</a:t>
            </a:r>
          </a:p>
          <a:p>
            <a:pPr marL="0" indent="0">
              <a:buClr>
                <a:srgbClr val="FFC000"/>
              </a:buClr>
              <a:buNone/>
            </a:pPr>
            <a:r>
              <a:rPr lang="en-US" sz="2800" b="1" dirty="0">
                <a:solidFill>
                  <a:schemeClr val="bg1"/>
                </a:solidFill>
                <a:latin typeface="+mj-lt"/>
              </a:rPr>
              <a:t>Goal</a:t>
            </a:r>
          </a:p>
          <a:p>
            <a:pPr>
              <a:buClr>
                <a:srgbClr val="FFC000"/>
              </a:buClr>
              <a:buSzPct val="80000"/>
              <a:buFont typeface="Wingdings" panose="05000000000000000000" pitchFamily="2" charset="2"/>
              <a:buChar char=""/>
            </a:pPr>
            <a:r>
              <a:rPr lang="en-US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Build a multi-class classification model to categorize review data into meaningful subject matter, and  hopefully, provide new and valuable insights to business owners</a:t>
            </a:r>
          </a:p>
          <a:p>
            <a:pPr>
              <a:buClr>
                <a:srgbClr val="FFC000"/>
              </a:buClr>
              <a:buSzPct val="80000"/>
              <a:buFont typeface="Wingdings" panose="05000000000000000000" pitchFamily="2" charset="2"/>
              <a:buChar char=""/>
            </a:pPr>
            <a:r>
              <a:rPr lang="en-US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Topic Modeling (NLP) is a technique to extract the hidden topics from large volumes of text</a:t>
            </a:r>
            <a:endParaRPr lang="en-SG" sz="1800" dirty="0">
              <a:solidFill>
                <a:schemeClr val="bg1"/>
              </a:solidFill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997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30FC1A-24E0-4E9E-98C3-D7B9F5F98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67180" y="372624"/>
            <a:ext cx="11457640" cy="6112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E3934-17F2-4E5A-8B60-82A8572BFB3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rgbClr val="F8D22F"/>
                </a:solidFill>
              </a:rPr>
              <a:t>Approach</a:t>
            </a:r>
            <a:endParaRPr lang="en-SG" sz="3600" b="1" dirty="0">
              <a:solidFill>
                <a:srgbClr val="F8D22F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705B67-312B-439C-9F36-A03699CC3C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7704118"/>
              </p:ext>
            </p:extLst>
          </p:nvPr>
        </p:nvGraphicFramePr>
        <p:xfrm>
          <a:off x="1066800" y="2103438"/>
          <a:ext cx="8282353" cy="3849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18427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265D1A-E43B-40ED-9C00-DED2701A1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67180" y="372624"/>
            <a:ext cx="11457640" cy="6112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E3934-17F2-4E5A-8B60-82A8572BFB3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rgbClr val="F8D22F"/>
                </a:solidFill>
              </a:rPr>
              <a:t>Preprocess</a:t>
            </a:r>
            <a:endParaRPr lang="en-SG" sz="3600" b="1" dirty="0">
              <a:solidFill>
                <a:srgbClr val="F8D22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ABAC47-9CC7-4BFD-96D2-CEDF8CDB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r>
              <a:rPr lang="en-US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Drop review duplicates</a:t>
            </a:r>
          </a:p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r>
              <a:rPr lang="en-US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Drop rows where both review text and summary are null</a:t>
            </a:r>
          </a:p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r>
              <a:rPr lang="en-US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Drop rows where review text is null and summary contains only rating information. Otherwise, replace review text with summary data</a:t>
            </a:r>
          </a:p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r>
              <a:rPr lang="en-SG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Remove newline and apostrophe backslash delimiter characters</a:t>
            </a:r>
          </a:p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r>
              <a:rPr lang="en-SG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Remove “http(s):\\*” and “*.com” URLs</a:t>
            </a:r>
          </a:p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r>
              <a:rPr lang="en-SG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Drop rows with review text word count &lt; 5 or &gt; 128</a:t>
            </a:r>
          </a:p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r>
              <a:rPr lang="en-SG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Drop product duplicates</a:t>
            </a:r>
          </a:p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r>
              <a:rPr lang="en-SG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Clean-up product categories</a:t>
            </a:r>
          </a:p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r>
              <a:rPr lang="en-SG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Tokenize, Lemmatize and remove Stop Words to create documents / bag of words</a:t>
            </a:r>
          </a:p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endParaRPr lang="en-SG" sz="1800" dirty="0">
              <a:solidFill>
                <a:schemeClr val="bg1"/>
              </a:solidFill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011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34906F-EFE8-4E3A-8114-7D756A452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67180" y="372624"/>
            <a:ext cx="11457640" cy="6112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E3934-17F2-4E5A-8B60-82A8572BFB3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rgbClr val="F8D22F"/>
                </a:solidFill>
              </a:rPr>
              <a:t>Model</a:t>
            </a:r>
            <a:br>
              <a:rPr lang="en-US" sz="3600" b="1" dirty="0">
                <a:solidFill>
                  <a:srgbClr val="F8D22F"/>
                </a:solidFill>
              </a:rPr>
            </a:br>
            <a:r>
              <a:rPr lang="en-US" sz="2000" spc="200" dirty="0">
                <a:solidFill>
                  <a:srgbClr val="F8D22F"/>
                </a:solidFill>
              </a:rPr>
              <a:t>Latent Dirichlet Allocation</a:t>
            </a:r>
            <a:endParaRPr lang="en-SG" sz="2000" spc="200" dirty="0">
              <a:solidFill>
                <a:srgbClr val="F8D22F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685FCFE-7F75-44C8-8C2A-2FFA7F927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r>
              <a:rPr lang="en-US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Latent Dirichlet Allocation (LDA) is a popular probabilistic topic model</a:t>
            </a:r>
          </a:p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r>
              <a:rPr lang="en-US" sz="1800" dirty="0" err="1">
                <a:solidFill>
                  <a:schemeClr val="bg1"/>
                </a:solidFill>
                <a:latin typeface="Proxima Nova Rg" panose="02000506030000020004" pitchFamily="50" charset="0"/>
              </a:rPr>
              <a:t>Gensim</a:t>
            </a:r>
            <a:r>
              <a:rPr lang="en-US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 library</a:t>
            </a:r>
          </a:p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r>
              <a:rPr lang="en-US" sz="1800" dirty="0" err="1">
                <a:solidFill>
                  <a:schemeClr val="bg1"/>
                </a:solidFill>
                <a:latin typeface="Proxima Nova Rg" panose="02000506030000020004" pitchFamily="50" charset="0"/>
              </a:rPr>
              <a:t>LdaMulticore</a:t>
            </a:r>
            <a:r>
              <a:rPr lang="en-US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 / Mallet</a:t>
            </a:r>
          </a:p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r>
              <a:rPr lang="en-US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LDA considers every topic a collection of keywords in various proportions, and every document a collection of topics in various proportions</a:t>
            </a:r>
            <a:endParaRPr lang="en-SG" sz="1800" dirty="0">
              <a:solidFill>
                <a:schemeClr val="bg1"/>
              </a:solidFill>
              <a:latin typeface="Proxima Nova Rg" panose="020005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521D9D-4D68-42A8-90E7-125DF504BAE1}"/>
              </a:ext>
            </a:extLst>
          </p:cNvPr>
          <p:cNvSpPr txBox="1"/>
          <p:nvPr/>
        </p:nvSpPr>
        <p:spPr>
          <a:xfrm>
            <a:off x="7587605" y="6032529"/>
            <a:ext cx="35141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99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Comparison of Variational Bayes and Gibbs Sampling</a:t>
            </a:r>
            <a:endParaRPr lang="en-SG" sz="10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823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34906F-EFE8-4E3A-8114-7D756A452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67180" y="372624"/>
            <a:ext cx="11457640" cy="6112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E3934-17F2-4E5A-8B60-82A8572BFB3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rgbClr val="F8D22F"/>
                </a:solidFill>
              </a:rPr>
              <a:t>Model</a:t>
            </a:r>
            <a:br>
              <a:rPr lang="en-US" sz="3600" b="1" dirty="0">
                <a:solidFill>
                  <a:srgbClr val="F8D22F"/>
                </a:solidFill>
              </a:rPr>
            </a:br>
            <a:r>
              <a:rPr lang="en-US" sz="2000" spc="200" dirty="0">
                <a:solidFill>
                  <a:srgbClr val="F8D22F"/>
                </a:solidFill>
              </a:rPr>
              <a:t>Latent Dirichlet Allocation</a:t>
            </a:r>
            <a:endParaRPr lang="en-SG" sz="2000" spc="200" dirty="0">
              <a:solidFill>
                <a:srgbClr val="F8D22F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018ADF-698B-4480-8CDA-D098C39BC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254422" y="1869831"/>
            <a:ext cx="6201400" cy="4083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E2390E-B74A-44B0-875E-45FA0A5C3262}"/>
              </a:ext>
            </a:extLst>
          </p:cNvPr>
          <p:cNvSpPr txBox="1"/>
          <p:nvPr/>
        </p:nvSpPr>
        <p:spPr>
          <a:xfrm>
            <a:off x="6486968" y="6032529"/>
            <a:ext cx="4642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99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Topic modeling visualization – How to present the results of LDA models?</a:t>
            </a:r>
            <a:endParaRPr lang="en-SG" sz="10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958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768487-A6E4-4AD7-9EA1-5BA3C39F1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67180" y="372624"/>
            <a:ext cx="11457640" cy="6112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E3934-17F2-4E5A-8B60-82A8572BFB3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rgbClr val="F8D22F"/>
                </a:solidFill>
              </a:rPr>
              <a:t>Model</a:t>
            </a:r>
            <a:br>
              <a:rPr lang="en-US" sz="3600" b="1" dirty="0">
                <a:solidFill>
                  <a:srgbClr val="F8D22F"/>
                </a:solidFill>
              </a:rPr>
            </a:br>
            <a:r>
              <a:rPr lang="en-US" sz="2000" spc="200" dirty="0">
                <a:solidFill>
                  <a:srgbClr val="F8D22F"/>
                </a:solidFill>
              </a:rPr>
              <a:t>Coherence</a:t>
            </a:r>
            <a:endParaRPr lang="en-SG" sz="2000" spc="200" dirty="0">
              <a:solidFill>
                <a:srgbClr val="F8D22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ABAC47-9CC7-4BFD-96D2-CEDF8CDB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r>
              <a:rPr lang="en-US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Coherence score measures the relative distance between words</a:t>
            </a:r>
          </a:p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r>
              <a:rPr lang="en-US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The overall coherence score of a topic is the average of the distances between words</a:t>
            </a:r>
          </a:p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r>
              <a:rPr lang="en-US" sz="1800" dirty="0" err="1">
                <a:solidFill>
                  <a:schemeClr val="bg1"/>
                </a:solidFill>
                <a:latin typeface="Proxima Nova Rg" panose="02000506030000020004" pitchFamily="50" charset="0"/>
              </a:rPr>
              <a:t>LdaMulticore’s</a:t>
            </a:r>
            <a:r>
              <a:rPr lang="en-US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 LDA Coherence Score: 0.5029</a:t>
            </a:r>
          </a:p>
          <a:p>
            <a:pPr>
              <a:buClr>
                <a:srgbClr val="FF9900"/>
              </a:buClr>
              <a:buSzPct val="80000"/>
              <a:buFont typeface="Wingdings" panose="05000000000000000000" pitchFamily="2" charset="2"/>
              <a:buChar char="£"/>
            </a:pPr>
            <a:r>
              <a:rPr lang="en-US" sz="1800" dirty="0">
                <a:solidFill>
                  <a:schemeClr val="bg1"/>
                </a:solidFill>
                <a:latin typeface="Proxima Nova Rg" panose="02000506030000020004" pitchFamily="50" charset="0"/>
              </a:rPr>
              <a:t>Mallet’s LDA Coherence Score: 0.6024</a:t>
            </a:r>
            <a:endParaRPr lang="en-SG" sz="1800" dirty="0">
              <a:solidFill>
                <a:schemeClr val="bg1"/>
              </a:solidFill>
              <a:latin typeface="Proxima Nova Rg" panose="02000506030000020004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F38E2-DA85-48C7-876D-3C2B25197D2F}"/>
              </a:ext>
            </a:extLst>
          </p:cNvPr>
          <p:cNvSpPr txBox="1"/>
          <p:nvPr/>
        </p:nvSpPr>
        <p:spPr>
          <a:xfrm>
            <a:off x="7480115" y="6032529"/>
            <a:ext cx="36359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99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Evaluate Topic Models: Latent Dirichlet Allocation (LDA)</a:t>
            </a:r>
            <a:endParaRPr lang="en-SG" sz="10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950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CC9261-1739-44AE-A343-7B2E85504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67180" y="372624"/>
            <a:ext cx="11457640" cy="6112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E3934-17F2-4E5A-8B60-82A8572BFB3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rgbClr val="F8D22F"/>
                </a:solidFill>
              </a:rPr>
              <a:t>Infer</a:t>
            </a:r>
            <a:endParaRPr lang="en-SG" sz="3600" b="1" dirty="0">
              <a:solidFill>
                <a:srgbClr val="F8D22F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C6CA5D9-6BCB-49DD-9ACF-93069A412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601723" y="1905000"/>
            <a:ext cx="7060088" cy="4048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44643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CC9261-1739-44AE-A343-7B2E85504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67180" y="372624"/>
            <a:ext cx="11457640" cy="6112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E3934-17F2-4E5A-8B60-82A8572BFB3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rgbClr val="F8D22F"/>
                </a:solidFill>
              </a:rPr>
              <a:t>Infer</a:t>
            </a:r>
            <a:endParaRPr lang="en-SG" sz="3600" b="1" dirty="0">
              <a:solidFill>
                <a:srgbClr val="F8D22F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C6CA5D9-6BCB-49DD-9ACF-93069A412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2357383" y="1905000"/>
            <a:ext cx="5606557" cy="4048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895616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{1A77805C-541E-4919-9F0B-431D36A0E08F}tf78438558_win32</Template>
  <TotalTime>1149</TotalTime>
  <Words>1039</Words>
  <Application>Microsoft Office PowerPoint</Application>
  <PresentationFormat>Widescreen</PresentationFormat>
  <Paragraphs>111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Calibri</vt:lpstr>
      <vt:lpstr>Century Gothic</vt:lpstr>
      <vt:lpstr>charter</vt:lpstr>
      <vt:lpstr>dm sans</vt:lpstr>
      <vt:lpstr>Garamond</vt:lpstr>
      <vt:lpstr>Helvetica Neue</vt:lpstr>
      <vt:lpstr>Proxima Nova Rg</vt:lpstr>
      <vt:lpstr>Wingdings</vt:lpstr>
      <vt:lpstr>SavonVTI</vt:lpstr>
      <vt:lpstr>Amazon Reviews Classification</vt:lpstr>
      <vt:lpstr>Problem Statement</vt:lpstr>
      <vt:lpstr>Approach</vt:lpstr>
      <vt:lpstr>Preprocess</vt:lpstr>
      <vt:lpstr>Model Latent Dirichlet Allocation</vt:lpstr>
      <vt:lpstr>Model Latent Dirichlet Allocation</vt:lpstr>
      <vt:lpstr>Model Coherence</vt:lpstr>
      <vt:lpstr>Infer</vt:lpstr>
      <vt:lpstr>Infer</vt:lpstr>
      <vt:lpstr>Infer</vt:lpstr>
      <vt:lpstr>Infer</vt:lpstr>
      <vt:lpstr>Infer</vt:lpstr>
      <vt:lpstr>Infer</vt:lpstr>
      <vt:lpstr>Infer</vt:lpstr>
      <vt:lpstr>Infer</vt:lpstr>
      <vt:lpstr>Key Factors for Good Segregation of Topics</vt:lpstr>
      <vt:lpstr>Recommendations / 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Reviews Classification</dc:title>
  <dc:creator>Steven Lee</dc:creator>
  <cp:lastModifiedBy>Steven Lee</cp:lastModifiedBy>
  <cp:revision>80</cp:revision>
  <dcterms:created xsi:type="dcterms:W3CDTF">2021-02-22T05:30:10Z</dcterms:created>
  <dcterms:modified xsi:type="dcterms:W3CDTF">2021-02-25T10:54:59Z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